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312" r:id="rId7"/>
    <p:sldId id="314" r:id="rId8"/>
    <p:sldId id="306" r:id="rId9"/>
    <p:sldId id="307" r:id="rId10"/>
    <p:sldId id="308" r:id="rId11"/>
    <p:sldId id="309" r:id="rId12"/>
    <p:sldId id="310" r:id="rId13"/>
    <p:sldId id="311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440099"/>
    <a:srgbClr val="34B78F"/>
    <a:srgbClr val="D8B7FF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18871-9772-441B-9758-DAEC308AB8F3}" v="17" dt="2023-11-15T11:20:01.755"/>
    <p1510:client id="{92DBA1AC-CF99-78F6-3739-6659C7331CC0}" v="12" dt="2023-11-15T14:47:00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3548" autoAdjust="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rooks" userId="S::rebecca.brooks@adoptionuk.org.uk::6a403d35-64ab-436e-8656-eb87eb89bfb9" providerId="AD" clId="Web-{92DBA1AC-CF99-78F6-3739-6659C7331CC0}"/>
    <pc:docChg chg="modSld">
      <pc:chgData name="Rebecca Brooks" userId="S::rebecca.brooks@adoptionuk.org.uk::6a403d35-64ab-436e-8656-eb87eb89bfb9" providerId="AD" clId="Web-{92DBA1AC-CF99-78F6-3739-6659C7331CC0}" dt="2023-11-15T14:46:56.949" v="6" actId="20577"/>
      <pc:docMkLst>
        <pc:docMk/>
      </pc:docMkLst>
      <pc:sldChg chg="modSp">
        <pc:chgData name="Rebecca Brooks" userId="S::rebecca.brooks@adoptionuk.org.uk::6a403d35-64ab-436e-8656-eb87eb89bfb9" providerId="AD" clId="Web-{92DBA1AC-CF99-78F6-3739-6659C7331CC0}" dt="2023-11-15T14:46:56.949" v="6" actId="20577"/>
        <pc:sldMkLst>
          <pc:docMk/>
          <pc:sldMk cId="1725635931" sldId="314"/>
        </pc:sldMkLst>
        <pc:spChg chg="mod">
          <ac:chgData name="Rebecca Brooks" userId="S::rebecca.brooks@adoptionuk.org.uk::6a403d35-64ab-436e-8656-eb87eb89bfb9" providerId="AD" clId="Web-{92DBA1AC-CF99-78F6-3739-6659C7331CC0}" dt="2023-11-15T14:46:56.949" v="6" actId="20577"/>
          <ac:spMkLst>
            <pc:docMk/>
            <pc:sldMk cId="1725635931" sldId="314"/>
            <ac:spMk id="5" creationId="{E53F3B38-603F-4FDE-9BBC-BA41DEB8BA9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Cabin" panose="020B0803050202020004" pitchFamily="34" charset="0"/>
                <a:ea typeface="+mn-ea"/>
                <a:cs typeface="+mn-cs"/>
              </a:defRPr>
            </a:pPr>
            <a:r>
              <a:rPr lang="en-US" sz="1400" dirty="0">
                <a:solidFill>
                  <a:schemeClr val="accent1"/>
                </a:solidFill>
                <a:latin typeface="Cabin" panose="020B0803050202020004" pitchFamily="34" charset="0"/>
              </a:rPr>
              <a:t>Average KS4 Attainment 8 Score (2021/22) for all pupils and previously</a:t>
            </a:r>
            <a:r>
              <a:rPr lang="en-US" sz="1400" baseline="0" dirty="0">
                <a:solidFill>
                  <a:schemeClr val="accent1"/>
                </a:solidFill>
                <a:latin typeface="Cabin" panose="020B0803050202020004" pitchFamily="34" charset="0"/>
              </a:rPr>
              <a:t> looked after pupils</a:t>
            </a:r>
            <a:r>
              <a:rPr lang="en-US" sz="1400" dirty="0">
                <a:solidFill>
                  <a:schemeClr val="accent1"/>
                </a:solidFill>
                <a:latin typeface="Cabin" panose="020B0803050202020004" pitchFamily="34" charset="0"/>
              </a:rPr>
              <a:t> </a:t>
            </a:r>
            <a:r>
              <a:rPr lang="en-US" sz="900" dirty="0">
                <a:latin typeface="Cabin" panose="020B0803050202020004" pitchFamily="34" charset="0"/>
              </a:rPr>
              <a:t>(</a:t>
            </a:r>
            <a:r>
              <a:rPr lang="en-US" sz="900" dirty="0" err="1">
                <a:latin typeface="Cabin" panose="020B0803050202020004" pitchFamily="34" charset="0"/>
              </a:rPr>
              <a:t>Source:DfE</a:t>
            </a:r>
            <a:r>
              <a:rPr lang="en-US" sz="900" dirty="0">
                <a:latin typeface="Cabin" panose="020B0803050202020004" pitchFamily="34" charset="0"/>
              </a:rPr>
              <a:t>)</a:t>
            </a:r>
            <a:endParaRPr lang="en-US" sz="1200" dirty="0">
              <a:latin typeface="Cabin" panose="020B08030502020200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Cabin" panose="020B0803050202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pupils</c:v>
                </c:pt>
                <c:pt idx="1">
                  <c:v>Adoption</c:v>
                </c:pt>
                <c:pt idx="2">
                  <c:v>SGO</c:v>
                </c:pt>
                <c:pt idx="3">
                  <c:v>CAO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48.8</c:v>
                </c:pt>
                <c:pt idx="1">
                  <c:v>34.4</c:v>
                </c:pt>
                <c:pt idx="2">
                  <c:v>30.9</c:v>
                </c:pt>
                <c:pt idx="3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3-4C48-A7DB-C00C3EEF14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1080255"/>
        <c:axId val="660037503"/>
      </c:barChart>
      <c:catAx>
        <c:axId val="67108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037503"/>
        <c:crosses val="autoZero"/>
        <c:auto val="1"/>
        <c:lblAlgn val="ctr"/>
        <c:lblOffset val="100"/>
        <c:noMultiLvlLbl val="0"/>
      </c:catAx>
      <c:valAx>
        <c:axId val="660037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10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CB3A-371C-44A2-81DE-055E44C51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B12DC-37C3-4432-8543-1EAE05339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3509-92A8-4BC4-A768-F32D3FDD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CA97-3D34-40AB-8279-D8A1C6B4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D3A77-BCB1-4762-AB3F-21285BAD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1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D9D7-67E5-44E2-A90B-E25321A5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C5BA3-D15A-4F54-903E-74EEF18F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88151-3564-48E4-AD18-AC378B6B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D2F71-9B1E-46F4-A1F5-25BBB002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7CE86-E50A-4204-913F-A742F4E3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198F2-2E10-4FA1-9594-50415FE83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3A9A0-D9AF-490D-A60E-17B4ACB3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E8FE-BCF5-4867-BCD3-9D296690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C446-0363-49D6-B200-5595CE35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00E29-C479-461A-B30F-41628D8B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6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26E-2F8C-4CCB-AE3C-5C0BCABA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DBE6-10D7-47DE-9C98-A7FA33E9B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5156-7E87-4115-BE39-2486438F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BC278-C0D1-4C75-BD87-852E1B8B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498F-4A9D-49A9-B63F-F1E382F6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72DA-DEC1-4790-9E10-B2A87F08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5929-F3AD-40EF-9627-8F68E834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84665-79C8-45F2-95D1-D9F5B40F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D553C-D892-40CA-B56F-B9F8AEA7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19390-3FC5-4FAB-A4E5-27C423EC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0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0DDD-AB3D-4D7F-970C-FC72FCFE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D5D2-379C-466A-B49A-FC5C8CA84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4DEC6-1A70-49E8-A214-B20649D80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1FC7F-CFFC-44BE-9918-24EBDFB0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893F8-C204-4F30-B2E4-473A05F9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5DF88-8DC7-4782-BEA9-69C557A5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6A19-828B-46DF-AA9C-168409B1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4599E-0D99-4E00-8E06-4AFAE6EFC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55640-F5CD-41E5-A962-FACC1BA36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78C34-6664-44AD-A053-BEC820710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8DD12-AAA7-41C0-8821-252F8ECA4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B1F4B-4B1E-4E71-9A7B-C3B0A7A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4DD97-C07B-435D-AF3A-38ED7E1A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F8E2D-C8A0-4229-9E44-01863431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4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7D01-DE53-482C-BF6F-EF0CF6D3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E2587-0194-42A9-962A-54DBCEB0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92B14-127E-4C4D-8CEC-0DF02B8E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8B2F2-25EC-4391-A788-227218B8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4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79959-D79C-4F77-BC86-A26A4D14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1965B-C86E-4AB2-B92C-906F8232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B960C-B638-4EBA-9BF3-E3272CBA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81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90A9-3D41-43A8-AFE0-920FFC57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3854-43A2-4309-B218-A7471CD2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A7A21-9AA5-45DE-80CC-A1302A591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5CE80-BABD-4ACE-BF4F-2F5561A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85B76-274B-48E8-936E-67CF9B14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E3F54-7B66-4A5B-B506-347BD066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7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C890-7031-410E-B02D-F300F89D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EED5B-A4B6-4967-8B21-ECF1EF9D8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1919E-A10B-49E8-8AF3-F1CD9E29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D3276-F3B2-4454-B945-23D6F85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F21B3-AF84-48D1-B89B-8DB8CC0B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818D7-BF86-4874-A2E7-A2F0CF71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1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88CAA-B1BA-498B-A315-BA3DD2B7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D3D74-C205-45A8-B33E-AC653F351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9D49-23D5-459C-8FFE-9A5FC04F3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5EEB-54A9-4B28-B2D8-B09DA695A74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235D6-D349-41E3-B33F-35C041B06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20BA6-45B7-403A-A075-CA50DCAD1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603-91FB-449B-A6AC-4AA10F53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43896E-4A68-4FB6-AFFE-49E88474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4" y="5260077"/>
            <a:ext cx="3367657" cy="1208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D26F91-9842-42C0-B287-29B17CFF4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2" b="21570"/>
          <a:stretch/>
        </p:blipFill>
        <p:spPr>
          <a:xfrm>
            <a:off x="2451100" y="-28345"/>
            <a:ext cx="7137400" cy="1972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250280-B804-4EC9-AD25-E3F1E5B04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24399" b="-847"/>
          <a:stretch/>
        </p:blipFill>
        <p:spPr>
          <a:xfrm>
            <a:off x="0" y="0"/>
            <a:ext cx="2700377" cy="2959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747B4C-BFFE-4CA7-A5E7-2898987CE0B9}"/>
              </a:ext>
            </a:extLst>
          </p:cNvPr>
          <p:cNvSpPr/>
          <p:nvPr/>
        </p:nvSpPr>
        <p:spPr>
          <a:xfrm>
            <a:off x="1320800" y="2556433"/>
            <a:ext cx="1379577" cy="54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802F4-6BD6-4FE5-9F54-8235B8E0C84C}"/>
              </a:ext>
            </a:extLst>
          </p:cNvPr>
          <p:cNvSpPr/>
          <p:nvPr/>
        </p:nvSpPr>
        <p:spPr>
          <a:xfrm rot="20576280">
            <a:off x="-466772" y="1226572"/>
            <a:ext cx="12036124" cy="486888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57455-B18E-410E-9F25-F044B5430133}"/>
              </a:ext>
            </a:extLst>
          </p:cNvPr>
          <p:cNvSpPr/>
          <p:nvPr/>
        </p:nvSpPr>
        <p:spPr>
          <a:xfrm rot="4305327">
            <a:off x="-556163" y="3085093"/>
            <a:ext cx="7800112" cy="486888"/>
          </a:xfrm>
          <a:prstGeom prst="rect">
            <a:avLst/>
          </a:prstGeom>
          <a:solidFill>
            <a:srgbClr val="34B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19ACF6B-5F5B-498A-B635-1C5363C1C275}"/>
              </a:ext>
            </a:extLst>
          </p:cNvPr>
          <p:cNvSpPr/>
          <p:nvPr/>
        </p:nvSpPr>
        <p:spPr>
          <a:xfrm rot="15151922">
            <a:off x="2762569" y="2005848"/>
            <a:ext cx="488336" cy="488668"/>
          </a:xfrm>
          <a:prstGeom prst="triangle">
            <a:avLst>
              <a:gd name="adj" fmla="val 100000"/>
            </a:avLst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863E178-3E0E-41F7-9C8C-A5A4CD1973DE}"/>
              </a:ext>
            </a:extLst>
          </p:cNvPr>
          <p:cNvSpPr/>
          <p:nvPr/>
        </p:nvSpPr>
        <p:spPr>
          <a:xfrm rot="9769676">
            <a:off x="4932384" y="1163315"/>
            <a:ext cx="5254134" cy="2193944"/>
          </a:xfrm>
          <a:prstGeom prst="triangle">
            <a:avLst>
              <a:gd name="adj" fmla="val 136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864B4-2FBD-43C2-8DEC-067AFAF72DCE}"/>
              </a:ext>
            </a:extLst>
          </p:cNvPr>
          <p:cNvSpPr txBox="1"/>
          <p:nvPr/>
        </p:nvSpPr>
        <p:spPr>
          <a:xfrm>
            <a:off x="5492749" y="2445097"/>
            <a:ext cx="53784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440099"/>
                </a:solidFill>
                <a:latin typeface="Cabin SemiBold" pitchFamily="2" charset="0"/>
              </a:rPr>
              <a:t>Widening Participation</a:t>
            </a:r>
          </a:p>
          <a:p>
            <a:pPr algn="ctr"/>
            <a:endParaRPr lang="en-GB" sz="3200" i="1" dirty="0">
              <a:solidFill>
                <a:srgbClr val="440099"/>
              </a:solidFill>
              <a:latin typeface="Cabin SemiBold" pitchFamily="2" charset="0"/>
            </a:endParaRPr>
          </a:p>
          <a:p>
            <a:pPr algn="ctr"/>
            <a:r>
              <a:rPr lang="en-GB" sz="3200" i="1" dirty="0">
                <a:solidFill>
                  <a:srgbClr val="440099"/>
                </a:solidFill>
                <a:latin typeface="Cabin SemiBold" pitchFamily="2" charset="0"/>
              </a:rPr>
              <a:t>Higher Education and previously looked after students</a:t>
            </a:r>
            <a:endParaRPr lang="en-GB" sz="4800" i="1" dirty="0">
              <a:solidFill>
                <a:srgbClr val="440099"/>
              </a:solidFill>
              <a:latin typeface="Cabin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Adoptee voices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9B6ED15-1F8E-2305-3B4F-53ED1336E800}"/>
              </a:ext>
            </a:extLst>
          </p:cNvPr>
          <p:cNvSpPr/>
          <p:nvPr/>
        </p:nvSpPr>
        <p:spPr>
          <a:xfrm>
            <a:off x="6714565" y="1981198"/>
            <a:ext cx="5199529" cy="2312895"/>
          </a:xfrm>
          <a:prstGeom prst="wedgeRoundRectCallout">
            <a:avLst>
              <a:gd name="adj1" fmla="val 43650"/>
              <a:gd name="adj2" fmla="val -76689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believe it would have helped if I had a mentor who checked in on me, not waiting for me to go to them with a problem.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69D44C2-B522-91B2-E2E9-FE1DE8CC6231}"/>
              </a:ext>
            </a:extLst>
          </p:cNvPr>
          <p:cNvSpPr/>
          <p:nvPr/>
        </p:nvSpPr>
        <p:spPr>
          <a:xfrm>
            <a:off x="735106" y="1487682"/>
            <a:ext cx="5199529" cy="2312895"/>
          </a:xfrm>
          <a:prstGeom prst="wedgeRoundRectCallout">
            <a:avLst>
              <a:gd name="adj1" fmla="val -38074"/>
              <a:gd name="adj2" fmla="val 73699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originally wanted to be a primary school teacher and applied to university but, as time passed, I realized I was not ready to leave home so I never took up my place.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6F8B650-2ACF-E957-F412-6238F0A80A3E}"/>
              </a:ext>
            </a:extLst>
          </p:cNvPr>
          <p:cNvSpPr/>
          <p:nvPr/>
        </p:nvSpPr>
        <p:spPr>
          <a:xfrm>
            <a:off x="2743200" y="4644174"/>
            <a:ext cx="7691717" cy="1953848"/>
          </a:xfrm>
          <a:prstGeom prst="wedgeRoundRectCallout">
            <a:avLst>
              <a:gd name="adj1" fmla="val 60666"/>
              <a:gd name="adj2" fmla="val -3277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mainly kept my care experience and adoptive status private throughout my studies due to the predominantly middle-class students on all my courses . . . I wanted to avoid people’s prejudices and assumptions.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108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Adoption UK’s ask of you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27737" y="1821196"/>
            <a:ext cx="98092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Please speak with your colleagues with responsibility for access and participation plans, encourage them to include adoptees as well as other care experience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bin" pitchFamily="2" charset="0"/>
              </a:rPr>
              <a:t>Recognise</a:t>
            </a:r>
            <a:r>
              <a:rPr lang="en-US" sz="2400" dirty="0">
                <a:latin typeface="Cabin" pitchFamily="2" charset="0"/>
              </a:rPr>
              <a:t> the potential of this cohort and where possible, work with partners in the sector - schools, FE providers, employers and others, to ensure all care experienced young people are given every opportunity to achieve their potential</a:t>
            </a:r>
          </a:p>
          <a:p>
            <a:pPr algn="ctr">
              <a:spcAft>
                <a:spcPts val="1200"/>
              </a:spcAft>
              <a:buClr>
                <a:srgbClr val="F4364C"/>
              </a:buClr>
              <a:buSzPct val="130000"/>
            </a:pPr>
            <a:r>
              <a:rPr lang="en-US" sz="2400" dirty="0">
                <a:latin typeface="Cabin" pitchFamily="2" charset="0"/>
              </a:rPr>
              <a:t>Thank you!</a:t>
            </a:r>
            <a:endParaRPr lang="en-GB" sz="2400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Care experience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5235383" y="4380394"/>
            <a:ext cx="6389004" cy="13542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4364C"/>
              </a:buClr>
              <a:buSzPct val="130000"/>
            </a:pPr>
            <a:r>
              <a:rPr lang="en-GB" sz="2400" b="1" dirty="0">
                <a:latin typeface="Cabin" pitchFamily="2" charset="0"/>
              </a:rPr>
              <a:t>Care Leaver</a:t>
            </a:r>
          </a:p>
          <a:p>
            <a:pPr marL="342900" indent="-342900">
              <a:spcAft>
                <a:spcPts val="1200"/>
              </a:spcAft>
              <a:buClr>
                <a:srgbClr val="44009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In LA care at age of 16, and for at least 13 weeks between 14-16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4D360-BEA5-82D6-9100-19AEE6BC2EAE}"/>
              </a:ext>
            </a:extLst>
          </p:cNvPr>
          <p:cNvSpPr txBox="1"/>
          <p:nvPr/>
        </p:nvSpPr>
        <p:spPr>
          <a:xfrm flipH="1">
            <a:off x="444499" y="1765312"/>
            <a:ext cx="4091641" cy="2769989"/>
          </a:xfrm>
          <a:prstGeom prst="rect">
            <a:avLst/>
          </a:prstGeom>
          <a:noFill/>
          <a:ln w="38100">
            <a:solidFill>
              <a:srgbClr val="F4364C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4364C"/>
              </a:buClr>
              <a:buSzPct val="130000"/>
            </a:pPr>
            <a:r>
              <a:rPr lang="en-GB" sz="2400" b="1" dirty="0">
                <a:latin typeface="Cabin" pitchFamily="2" charset="0"/>
              </a:rPr>
              <a:t>Care Experienced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Any person who has ever been in LA care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Includes care leavers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Includes previously looked after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A7587-E2B9-E546-F718-66641D179012}"/>
              </a:ext>
            </a:extLst>
          </p:cNvPr>
          <p:cNvSpPr txBox="1"/>
          <p:nvPr/>
        </p:nvSpPr>
        <p:spPr>
          <a:xfrm flipH="1">
            <a:off x="5235387" y="1753747"/>
            <a:ext cx="6389003" cy="224676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4364C"/>
              </a:buClr>
              <a:buSzPct val="130000"/>
            </a:pPr>
            <a:r>
              <a:rPr lang="en-GB" sz="2400" b="1" dirty="0">
                <a:latin typeface="Cabin" pitchFamily="2" charset="0"/>
              </a:rPr>
              <a:t>Previously Looked After</a:t>
            </a:r>
          </a:p>
          <a:p>
            <a:pPr marL="342900" indent="-342900">
              <a:spcAft>
                <a:spcPts val="1200"/>
              </a:spcAft>
              <a:buClr>
                <a:srgbClr val="34B78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All those leaving LA care via a legal permanence order</a:t>
            </a:r>
          </a:p>
          <a:p>
            <a:pPr marL="342900" indent="-342900">
              <a:spcAft>
                <a:spcPts val="1200"/>
              </a:spcAft>
              <a:buClr>
                <a:srgbClr val="34B78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Includes adoption, special guardianship, residence order, child arrangements order</a:t>
            </a:r>
          </a:p>
        </p:txBody>
      </p:sp>
    </p:spTree>
    <p:extLst>
      <p:ext uri="{BB962C8B-B14F-4D97-AF65-F5344CB8AC3E}">
        <p14:creationId xmlns:p14="http://schemas.microsoft.com/office/powerpoint/2010/main" val="74803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Overlapping needs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09506" y="1775218"/>
            <a:ext cx="9486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All have experienced instability, loss/disruption of birth family, moves through the care system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Early instability leads to delayed identification of needs and educational disadvantage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Majority of children adopted today have experienced neglect and/or abuse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Making sense of the past, developing identity, tracing and reunion</a:t>
            </a:r>
          </a:p>
        </p:txBody>
      </p:sp>
    </p:spTree>
    <p:extLst>
      <p:ext uri="{BB962C8B-B14F-4D97-AF65-F5344CB8AC3E}">
        <p14:creationId xmlns:p14="http://schemas.microsoft.com/office/powerpoint/2010/main" val="227871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Adopted teens/young adults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09506" y="1775218"/>
            <a:ext cx="948677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Half of adoptive families with a child aged 13 – 25 report being in crisis or having severe challenges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/>
              </a:rPr>
              <a:t>Two thirds of adopted young people sought help with their mental health in 2022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16% of 16-25 year olds were involved in the criminal justice system</a:t>
            </a:r>
          </a:p>
        </p:txBody>
      </p:sp>
    </p:spTree>
    <p:extLst>
      <p:ext uri="{BB962C8B-B14F-4D97-AF65-F5344CB8AC3E}">
        <p14:creationId xmlns:p14="http://schemas.microsoft.com/office/powerpoint/2010/main" val="172563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Challenges in school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09507" y="2151727"/>
            <a:ext cx="55930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Trauma</a:t>
            </a:r>
            <a:r>
              <a:rPr lang="en-GB" sz="2400" dirty="0">
                <a:latin typeface="Cabin" pitchFamily="2" charset="0"/>
              </a:rPr>
              <a:t> during early childhood has long term impacts on physical, cognitive and emotional development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High rates of SEND with SEMH most common primary area of need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400" dirty="0">
                <a:latin typeface="Cabin" pitchFamily="2" charset="0"/>
              </a:rPr>
              <a:t>Attainment and progress considerably lower at KS2 and KS4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bin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6707BF-4461-2107-861E-001C584A5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843541"/>
              </p:ext>
            </p:extLst>
          </p:nvPr>
        </p:nvGraphicFramePr>
        <p:xfrm>
          <a:off x="7211766" y="2059631"/>
          <a:ext cx="4679950" cy="425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42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1107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Challenges in further education – AUK research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27737" y="1821196"/>
            <a:ext cx="71399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Only 44% wanted to stay on after 16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52% said there was not enough help to choose and apply for courses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42% did not cope well with interviews and assessments as part of the application process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31% dropped out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34% were NEET at some stage between 16-25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endParaRPr lang="en-GB" sz="2400" dirty="0">
              <a:latin typeface="Cabin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bi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D8E92-F794-5081-8F75-5E4E975A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7845">
            <a:off x="8514229" y="1988382"/>
            <a:ext cx="2891701" cy="40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0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74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Implications for higher education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27737" y="1821196"/>
            <a:ext cx="55930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80% of 16-25-year-olds had no aspiration to go on to higher education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81% of respondents aged 25+ had gone on to higher education, many later in life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Academic success is possible for many, but the </a:t>
            </a:r>
            <a:r>
              <a:rPr lang="en-US" sz="2400">
                <a:latin typeface="Cabin" pitchFamily="2" charset="0"/>
              </a:rPr>
              <a:t>route is more </a:t>
            </a:r>
            <a:r>
              <a:rPr lang="en-US" sz="2400" dirty="0">
                <a:latin typeface="Cabin" pitchFamily="2" charset="0"/>
              </a:rPr>
              <a:t>winding</a:t>
            </a:r>
            <a:endParaRPr lang="en-GB" sz="2400" dirty="0">
              <a:latin typeface="Cabin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bi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D8E92-F794-5081-8F75-5E4E975A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7845">
            <a:off x="8514229" y="1988382"/>
            <a:ext cx="2891701" cy="40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499" y="268482"/>
            <a:ext cx="8628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Widening Participation: Policy Context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27737" y="1821196"/>
            <a:ext cx="95761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‘Stable Homes Built on Love’ – “improvement in the education, employment and training of children in care and care leavers”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Gold standard accreditation scheme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Office for Students – “consider support for all students who have experienced care at any stage of their lives”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bin" pitchFamily="2" charset="0"/>
              </a:rPr>
              <a:t>OfS</a:t>
            </a:r>
            <a:r>
              <a:rPr lang="en-US" sz="2400" dirty="0">
                <a:latin typeface="Cabin" pitchFamily="2" charset="0"/>
              </a:rPr>
              <a:t> recommend data collection on enrollment used to track outcomes and  inform/evaluate support offers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6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8E25BC-D036-42A7-8738-0CFB8BE709ED}"/>
              </a:ext>
            </a:extLst>
          </p:cNvPr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34B78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56F17E-6D78-43D8-9493-4537334A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5853169"/>
            <a:ext cx="2052746" cy="73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C63B93-2BF2-4371-90FA-F259B8608767}"/>
              </a:ext>
            </a:extLst>
          </p:cNvPr>
          <p:cNvSpPr txBox="1"/>
          <p:nvPr/>
        </p:nvSpPr>
        <p:spPr>
          <a:xfrm>
            <a:off x="444500" y="268482"/>
            <a:ext cx="108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40099"/>
                </a:solidFill>
                <a:latin typeface="Cabin SemiBold" pitchFamily="2" charset="0"/>
              </a:rPr>
              <a:t>Widening participation: How can we do better?</a:t>
            </a:r>
            <a:endParaRPr lang="en-GB" sz="4000" dirty="0">
              <a:solidFill>
                <a:srgbClr val="440099"/>
              </a:solidFill>
              <a:latin typeface="Cabin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3B38-603F-4FDE-9BBC-BA41DEB8BA94}"/>
              </a:ext>
            </a:extLst>
          </p:cNvPr>
          <p:cNvSpPr txBox="1"/>
          <p:nvPr/>
        </p:nvSpPr>
        <p:spPr>
          <a:xfrm flipH="1">
            <a:off x="1127737" y="1821196"/>
            <a:ext cx="98092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Targeted engagement with previously looked after learners through secondary school and FE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Consideration given to contextual offers, tailored support, distance/virtual learning opportunities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Designated staff with oversight of care experienced cohort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bin" pitchFamily="2" charset="0"/>
              </a:rPr>
              <a:t>Support available for care leavers to be extended to all care experienced students until at least age 30</a:t>
            </a:r>
          </a:p>
          <a:p>
            <a:pPr marL="342900" indent="-342900">
              <a:spcAft>
                <a:spcPts val="1200"/>
              </a:spcAft>
              <a:buClr>
                <a:srgbClr val="F4364C"/>
              </a:buClr>
              <a:buSzPct val="130000"/>
              <a:buFont typeface="Wingdings" panose="05000000000000000000" pitchFamily="2" charset="2"/>
              <a:buChar char="§"/>
            </a:pPr>
            <a:endParaRPr lang="en-GB" sz="2400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K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40099"/>
      </a:accent1>
      <a:accent2>
        <a:srgbClr val="34B78F"/>
      </a:accent2>
      <a:accent3>
        <a:srgbClr val="F4364C"/>
      </a:accent3>
      <a:accent4>
        <a:srgbClr val="0084D5"/>
      </a:accent4>
      <a:accent5>
        <a:srgbClr val="F1B434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Contentsummary xmlns="cb20f026-0521-4450-9f68-2ee48c4340df" xsi:nil="true"/>
    <TaxCatchAll xmlns="092a4082-de5f-4c1b-aa26-e00ea3b0d728" xsi:nil="true"/>
    <lcf76f155ced4ddcb4097134ff3c332f xmlns="cb20f026-0521-4450-9f68-2ee48c4340d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A6C6856DA434B9F1C97BDEC18692A" ma:contentTypeVersion="20" ma:contentTypeDescription="Create a new document." ma:contentTypeScope="" ma:versionID="99fc0b64df4d6ba264d0d4a13acbe344">
  <xsd:schema xmlns:xsd="http://www.w3.org/2001/XMLSchema" xmlns:xs="http://www.w3.org/2001/XMLSchema" xmlns:p="http://schemas.microsoft.com/office/2006/metadata/properties" xmlns:ns1="http://schemas.microsoft.com/sharepoint/v3" xmlns:ns2="cb20f026-0521-4450-9f68-2ee48c4340df" xmlns:ns3="092a4082-de5f-4c1b-aa26-e00ea3b0d728" targetNamespace="http://schemas.microsoft.com/office/2006/metadata/properties" ma:root="true" ma:fieldsID="e89bd8201f475cea3712cfd52a1d65a6" ns1:_="" ns2:_="" ns3:_="">
    <xsd:import namespace="http://schemas.microsoft.com/sharepoint/v3"/>
    <xsd:import namespace="cb20f026-0521-4450-9f68-2ee48c4340df"/>
    <xsd:import namespace="092a4082-de5f-4c1b-aa26-e00ea3b0d7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Contentsummary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0f026-0521-4450-9f68-2ee48c434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Contentsummary" ma:index="20" nillable="true" ma:displayName="Content summary" ma:format="Dropdown" ma:internalName="Contentsummary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deece4e-2371-4a00-a3ba-10a7e4b786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a4082-de5f-4c1b-aa26-e00ea3b0d7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2c01add-d0cc-448f-b241-08d0e3c6f703}" ma:internalName="TaxCatchAll" ma:showField="CatchAllData" ma:web="092a4082-de5f-4c1b-aa26-e00ea3b0d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B69FF7-52EB-46C7-8903-CD826967783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b20f026-0521-4450-9f68-2ee48c4340df"/>
    <ds:schemaRef ds:uri="092a4082-de5f-4c1b-aa26-e00ea3b0d728"/>
  </ds:schemaRefs>
</ds:datastoreItem>
</file>

<file path=customXml/itemProps2.xml><?xml version="1.0" encoding="utf-8"?>
<ds:datastoreItem xmlns:ds="http://schemas.openxmlformats.org/officeDocument/2006/customXml" ds:itemID="{5091E5C7-C3B0-4F8A-BD80-201570B03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20f026-0521-4450-9f68-2ee48c4340df"/>
    <ds:schemaRef ds:uri="092a4082-de5f-4c1b-aa26-e00ea3b0d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AFA21-2020-42AF-9934-D14DE4DC22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19187</TotalTime>
  <Words>650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Brooks</dc:creator>
  <cp:lastModifiedBy>Katharine Slocombe</cp:lastModifiedBy>
  <cp:revision>12</cp:revision>
  <dcterms:created xsi:type="dcterms:W3CDTF">2021-01-13T11:52:22Z</dcterms:created>
  <dcterms:modified xsi:type="dcterms:W3CDTF">2023-11-15T14:47:00Z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0x010100379A6C6856DA434B9F1C97BDEC18692A</vt:lpwstr>
  </property>
  <property fmtid="{D5CDD505-2E9C-101B-9397-08002B2CF9AE}" pid="3" name="MediaServiceImageTags">
    <vt:lpwstr/>
  </property>
</Properties>
</file>