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3" r:id="rId7"/>
    <p:sldId id="267" r:id="rId8"/>
    <p:sldId id="274" r:id="rId9"/>
    <p:sldId id="275" r:id="rId10"/>
    <p:sldId id="27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D27E1-F4F2-167C-8288-647062879816}" v="353" dt="2023-11-07T16:28:06.0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91487" autoAdjust="0"/>
  </p:normalViewPr>
  <p:slideViewPr>
    <p:cSldViewPr snapToGrid="0">
      <p:cViewPr varScale="1">
        <p:scale>
          <a:sx n="32" d="100"/>
          <a:sy n="32" d="100"/>
        </p:scale>
        <p:origin x="13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484699999999999"/>
          <c:y val="0.19484699999999999"/>
          <c:w val="0.61030600000000002"/>
          <c:h val="0.5978059999999999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4044-4E7F-B133-4C802CAF513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44-4E7F-B133-4C802CAF513A}"/>
              </c:ext>
            </c:extLst>
          </c:dPt>
          <c:dPt>
            <c:idx val="2"/>
            <c:bubble3D val="0"/>
            <c:spPr>
              <a:solidFill>
                <a:srgbClr val="5F5F5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4044-4E7F-B133-4C802CAF513A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044-4E7F-B133-4C802CAF513A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044-4E7F-B133-4C802CAF513A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044-4E7F-B133-4C802CAF513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Neutral</c:v>
                </c:pt>
                <c:pt idx="1">
                  <c:v>Negative </c:v>
                </c:pt>
                <c:pt idx="2">
                  <c:v>Positive 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37</c:v>
                </c:pt>
                <c:pt idx="1">
                  <c:v>60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44-4E7F-B133-4C802CAF5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26777800000000002"/>
          <c:y val="0.40907500000000002"/>
          <c:w val="0.45193499999999998"/>
          <c:h val="0.22785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000" b="0" i="0" u="none" strike="noStrike">
              <a:solidFill>
                <a:srgbClr val="FFFFFF"/>
              </a:solidFill>
              <a:latin typeface="Helvetica Neu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39431500000000003"/>
          <c:y val="0.19533800000000001"/>
          <c:w val="0.37266100000000002"/>
          <c:h val="0.59682400000000002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92E-4FD0-855E-C0E03063723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E-4FD0-855E-C0E03063723D}"/>
              </c:ext>
            </c:extLst>
          </c:dPt>
          <c:dPt>
            <c:idx val="2"/>
            <c:bubble3D val="0"/>
            <c:spPr>
              <a:solidFill>
                <a:srgbClr val="5F5F5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E-4FD0-855E-C0E03063723D}"/>
              </c:ext>
            </c:extLst>
          </c:dPt>
          <c:dPt>
            <c:idx val="3"/>
            <c:bubble3D val="0"/>
            <c:spPr>
              <a:solidFill>
                <a:srgbClr val="FF93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F92E-4FD0-855E-C0E0306372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F92E-4FD0-855E-C0E03063723D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92E-4FD0-855E-C0E03063723D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92E-4FD0-855E-C0E03063723D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92E-4FD0-855E-C0E03063723D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92E-4FD0-855E-C0E03063723D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3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F92E-4FD0-855E-C0E03063723D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Anger</c:v>
                </c:pt>
                <c:pt idx="1">
                  <c:v>Disgust</c:v>
                </c:pt>
                <c:pt idx="2">
                  <c:v>Fear</c:v>
                </c:pt>
                <c:pt idx="3">
                  <c:v>Joy</c:v>
                </c:pt>
                <c:pt idx="4">
                  <c:v>Sadness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</c:v>
                </c:pt>
                <c:pt idx="1">
                  <c:v>67</c:v>
                </c:pt>
                <c:pt idx="2">
                  <c:v>14</c:v>
                </c:pt>
                <c:pt idx="3">
                  <c:v>9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2E-4FD0-855E-C0E030637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87361900000000003"/>
          <c:w val="1"/>
          <c:h val="0.1004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FFFFFF"/>
              </a:solidFill>
              <a:latin typeface="Helvetica Neue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give you a sneak peak and introduce you to the stars of the campaign:</a:t>
            </a:r>
          </a:p>
          <a:p>
            <a:endParaRPr/>
          </a:p>
          <a:p>
            <a:r>
              <a:t>Yi - China - University of Sheffield</a:t>
            </a:r>
          </a:p>
          <a:p>
            <a:endParaRPr/>
          </a:p>
          <a:p>
            <a:r>
              <a:t>Zee – Pakistan - London South Bank</a:t>
            </a:r>
          </a:p>
          <a:p>
            <a:endParaRPr/>
          </a:p>
          <a:p>
            <a:r>
              <a:t>Siri – India - Wrexham</a:t>
            </a:r>
          </a:p>
          <a:p>
            <a:endParaRPr/>
          </a:p>
          <a:p>
            <a:r>
              <a:t>Charles – Nigeria - Anglia Ruskin</a:t>
            </a:r>
          </a:p>
          <a:p>
            <a:endParaRPr/>
          </a:p>
          <a:p>
            <a:r>
              <a:t>Minh – Vietnam - Swansea</a:t>
            </a:r>
          </a:p>
          <a:p>
            <a:endParaRPr/>
          </a:p>
          <a:p>
            <a:r>
              <a:t>Dhionis – Albania - University of Leeds</a:t>
            </a:r>
          </a:p>
          <a:p>
            <a:endParaRPr/>
          </a:p>
          <a:p>
            <a:r>
              <a:t>Khrystyna – Ukraine - University of Glasgow</a:t>
            </a:r>
          </a:p>
          <a:p>
            <a:endParaRPr/>
          </a:p>
          <a:p>
            <a:r>
              <a:t>Tremaine – Belize - Nottingham Trent</a:t>
            </a:r>
          </a:p>
          <a:p>
            <a:endParaRPr/>
          </a:p>
          <a:p>
            <a:r>
              <a:t>Shayla – Finland - University of Leicester</a:t>
            </a:r>
          </a:p>
          <a:p>
            <a:endParaRPr/>
          </a:p>
          <a:p>
            <a:r>
              <a:t>Isabel – Spain - Imperial College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467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72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4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Howells@international.ac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ophie.ONeill@international.ac.uk" TargetMode="External"/><Relationship Id="rId4" Type="http://schemas.openxmlformats.org/officeDocument/2006/relationships/hyperlink" Target="mailto:Andrew.Howells@NCUK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88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89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bject 11"/>
          <p:cNvSpPr txBox="1"/>
          <p:nvPr/>
        </p:nvSpPr>
        <p:spPr>
          <a:xfrm>
            <a:off x="4639811" y="2540218"/>
            <a:ext cx="732054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95" name="object 9"/>
          <p:cNvSpPr txBox="1"/>
          <p:nvPr/>
        </p:nvSpPr>
        <p:spPr>
          <a:xfrm>
            <a:off x="4652511" y="4999888"/>
            <a:ext cx="13598167" cy="6894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rtl="0" fontAlgn="base"/>
            <a:r>
              <a:rPr lang="en-US" sz="3200" b="0" i="0" u="none" strike="noStrike" dirty="0">
                <a:solidFill>
                  <a:srgbClr val="FFFFFF"/>
                </a:solidFill>
                <a:effectLst/>
                <a:latin typeface="Gotham Book"/>
              </a:rPr>
              <a:t>Andy Howells</a:t>
            </a:r>
            <a:endParaRPr lang="en-US" sz="3200" dirty="0">
              <a:latin typeface="Gotham Book"/>
            </a:endParaRPr>
          </a:p>
          <a:p>
            <a:pPr algn="l" rtl="0" fontAlgn="base"/>
            <a:r>
              <a:rPr lang="en-US" sz="3200" b="0" i="0" dirty="0">
                <a:solidFill>
                  <a:srgbClr val="FFFFFF"/>
                </a:solidFill>
                <a:effectLst/>
                <a:latin typeface="Gotham Book"/>
              </a:rPr>
              <a:t>Assistant Director, External Affairs, Universities UK International​ (until 24 November)</a:t>
            </a:r>
            <a:endParaRPr lang="en-US" sz="32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3200" b="0" i="0" u="none" strike="noStrike" dirty="0">
                <a:solidFill>
                  <a:srgbClr val="FFFFFF"/>
                </a:solidFill>
                <a:effectLst/>
                <a:latin typeface="Gotham Book"/>
                <a:hlinkClick r:id="rId3"/>
              </a:rPr>
              <a:t>Andrew.Howells@international.ac.uk</a:t>
            </a:r>
            <a:endParaRPr lang="en-US" sz="3200" b="0" i="0" u="none" strike="noStrike" dirty="0">
              <a:solidFill>
                <a:srgbClr val="FFFFFF"/>
              </a:solidFill>
              <a:effectLst/>
              <a:latin typeface="Gotham Book"/>
            </a:endParaRPr>
          </a:p>
          <a:p>
            <a:pPr algn="l" rtl="0" fontAlgn="base"/>
            <a:endParaRPr lang="en-US" sz="3200" dirty="0">
              <a:latin typeface="Gotham Book"/>
            </a:endParaRPr>
          </a:p>
          <a:p>
            <a:pPr algn="l" rtl="0" fontAlgn="base"/>
            <a:r>
              <a:rPr lang="en-US" sz="3200" b="0" i="0" dirty="0">
                <a:solidFill>
                  <a:srgbClr val="FFFFFF"/>
                </a:solidFill>
                <a:effectLst/>
                <a:latin typeface="Gotham Book"/>
              </a:rPr>
              <a:t>From 27 November: Chief Marketing Officer, NCUK</a:t>
            </a:r>
          </a:p>
          <a:p>
            <a:pPr algn="l" rtl="0" fontAlgn="base"/>
            <a:r>
              <a:rPr lang="en-US" sz="3200" dirty="0">
                <a:latin typeface="Gotham Book"/>
                <a:hlinkClick r:id="rId4"/>
              </a:rPr>
              <a:t>Andrew.Howells@NCUK.ac.uk</a:t>
            </a:r>
            <a:endParaRPr lang="en-US" sz="3200" dirty="0">
              <a:latin typeface="Gotham Book"/>
            </a:endParaRPr>
          </a:p>
          <a:p>
            <a:pPr algn="l" rtl="0" fontAlgn="base"/>
            <a:endParaRPr lang="en-US" sz="3200" b="0" i="0" dirty="0">
              <a:solidFill>
                <a:srgbClr val="FFFFFF"/>
              </a:solidFill>
              <a:effectLst/>
              <a:latin typeface="Gotham Book"/>
            </a:endParaRPr>
          </a:p>
          <a:p>
            <a:pPr algn="l" rtl="0" fontAlgn="base"/>
            <a:r>
              <a:rPr lang="en-US" sz="3200" dirty="0">
                <a:latin typeface="Gotham Book"/>
              </a:rPr>
              <a:t>Sophie O’Neill</a:t>
            </a:r>
          </a:p>
          <a:p>
            <a:pPr algn="l" rtl="0" fontAlgn="base"/>
            <a:r>
              <a:rPr lang="en-US" sz="3200" dirty="0">
                <a:latin typeface="Gotham Book"/>
              </a:rPr>
              <a:t>Head of Communications and Campaigns, Universities UK International</a:t>
            </a:r>
          </a:p>
          <a:p>
            <a:pPr algn="l" rtl="0" fontAlgn="base"/>
            <a:r>
              <a:rPr lang="en-US" sz="3200" b="0" i="0" dirty="0">
                <a:solidFill>
                  <a:srgbClr val="FFFFFF"/>
                </a:solidFill>
                <a:effectLst/>
                <a:latin typeface="Gotham Book"/>
                <a:hlinkClick r:id="rId5"/>
              </a:rPr>
              <a:t>Sophie.O’Neill@international.ac.uk</a:t>
            </a:r>
            <a:endParaRPr lang="en-US" sz="3200" dirty="0">
              <a:latin typeface="Gotham Book"/>
            </a:endParaRPr>
          </a:p>
          <a:p>
            <a:pPr algn="l" rtl="0" fontAlgn="base"/>
            <a:endParaRPr lang="en-US" sz="3200" b="0" i="0" dirty="0">
              <a:solidFill>
                <a:srgbClr val="FFFFFF"/>
              </a:solidFill>
              <a:effectLst/>
              <a:latin typeface="Gotham Book"/>
            </a:endParaRPr>
          </a:p>
          <a:p>
            <a:pPr algn="l" rtl="0" fontAlgn="base"/>
            <a:endParaRPr lang="en-US" sz="32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3200" b="0" i="0" dirty="0">
                <a:solidFill>
                  <a:srgbClr val="FFFFFF"/>
                </a:solidFill>
                <a:effectLst/>
                <a:latin typeface="Gotham Book"/>
              </a:rPr>
              <a:t>​</a:t>
            </a:r>
            <a:endParaRPr lang="en-US" sz="3200" b="0" i="0" dirty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7F0B3BD7-81BA-283D-4E87-9529C8C94559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</p:spTree>
    <p:extLst>
      <p:ext uri="{BB962C8B-B14F-4D97-AF65-F5344CB8AC3E}">
        <p14:creationId xmlns:p14="http://schemas.microsoft.com/office/powerpoint/2010/main" val="3372730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65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66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bject 11"/>
          <p:cNvSpPr txBox="1"/>
          <p:nvPr/>
        </p:nvSpPr>
        <p:spPr>
          <a:xfrm>
            <a:off x="4652511" y="2540218"/>
            <a:ext cx="97056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Contribution of international students</a:t>
            </a:r>
          </a:p>
        </p:txBody>
      </p:sp>
      <p:sp>
        <p:nvSpPr>
          <p:cNvPr id="171" name="object 9"/>
          <p:cNvSpPr txBox="1"/>
          <p:nvPr/>
        </p:nvSpPr>
        <p:spPr>
          <a:xfrm>
            <a:off x="4652511" y="3637460"/>
            <a:ext cx="8366013" cy="787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3000" u="sng">
                <a:uFill>
                  <a:solidFill>
                    <a:srgbClr val="000000"/>
                  </a:solidFill>
                </a:uFill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We must continue to make the case, with media and politicians, for international students and their contribution to the UK</a:t>
            </a:r>
            <a:r>
              <a:rPr lang="en-US" sz="3200" u="none" dirty="0"/>
              <a:t>.</a:t>
            </a:r>
            <a:endParaRPr sz="3200" u="none" dirty="0">
              <a:latin typeface="Arial"/>
              <a:ea typeface="Arial"/>
              <a:cs typeface="Arial"/>
              <a:sym typeface="Arial"/>
            </a:endParaRPr>
          </a:p>
          <a:p>
            <a:pPr algn="l" defTabSz="457200">
              <a:defRPr sz="3000" u="sng">
                <a:uFill>
                  <a:solidFill>
                    <a:srgbClr val="000000"/>
                  </a:solidFill>
                </a:uFill>
                <a:latin typeface="Gotham Book"/>
                <a:ea typeface="Gotham Book"/>
                <a:cs typeface="Gotham Book"/>
                <a:sym typeface="Gotham Book"/>
              </a:defRPr>
            </a:pPr>
            <a:endParaRPr sz="3200" u="none" dirty="0">
              <a:latin typeface="Arial"/>
              <a:ea typeface="Arial"/>
              <a:cs typeface="Arial"/>
              <a:sym typeface="Arial"/>
            </a:endParaRPr>
          </a:p>
          <a:p>
            <a:pPr algn="l" defTabSz="457200">
              <a:defRPr sz="3000" u="sng">
                <a:uFill>
                  <a:solidFill>
                    <a:srgbClr val="000000"/>
                  </a:solidFill>
                </a:uFill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To date, we have delivered:</a:t>
            </a:r>
            <a:endParaRPr lang="en-US" sz="3200" dirty="0"/>
          </a:p>
          <a:p>
            <a:pPr algn="l" defTabSz="457200">
              <a:defRPr sz="3000" u="sng">
                <a:uFill>
                  <a:solidFill>
                    <a:srgbClr val="000000"/>
                  </a:solidFill>
                </a:uFill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•Public polling showing majority of public (64%) felt UK should host the same or more international students (with only 9% against).</a:t>
            </a:r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•Economic impact report evidencing that one cohort of international students provides £41.9 billion to the UK economy.</a:t>
            </a:r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•Relaunched the #WeAreInternational campaign </a:t>
            </a:r>
            <a:r>
              <a:rPr lang="en-US" sz="3200" dirty="0"/>
              <a:t>(soft relaunch took place in May 2023).</a:t>
            </a:r>
            <a:endParaRPr u="none" dirty="0"/>
          </a:p>
        </p:txBody>
      </p:sp>
      <p:graphicFrame>
        <p:nvGraphicFramePr>
          <p:cNvPr id="172" name="2D Doughnut Chart"/>
          <p:cNvGraphicFramePr/>
          <p:nvPr/>
        </p:nvGraphicFramePr>
        <p:xfrm>
          <a:off x="15547795" y="1754059"/>
          <a:ext cx="6603833" cy="660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3" name="2D Doughnut Chart"/>
          <p:cNvGraphicFramePr/>
          <p:nvPr/>
        </p:nvGraphicFramePr>
        <p:xfrm>
          <a:off x="12594088" y="6855668"/>
          <a:ext cx="10746759" cy="6572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E467F790-5CC1-65E8-A994-B0D24F8EDE3F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76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77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8" name="object 6"/>
          <p:cNvSpPr/>
          <p:nvPr/>
        </p:nvSpPr>
        <p:spPr>
          <a:xfrm>
            <a:off x="4653781" y="3539779"/>
            <a:ext cx="18738968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 11"/>
          <p:cNvSpPr txBox="1"/>
          <p:nvPr/>
        </p:nvSpPr>
        <p:spPr>
          <a:xfrm>
            <a:off x="4639811" y="2540218"/>
            <a:ext cx="873069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An unwelcoming study destination</a:t>
            </a:r>
          </a:p>
        </p:txBody>
      </p:sp>
      <p:sp>
        <p:nvSpPr>
          <p:cNvPr id="183" name="object 9"/>
          <p:cNvSpPr txBox="1"/>
          <p:nvPr/>
        </p:nvSpPr>
        <p:spPr>
          <a:xfrm>
            <a:off x="4653781" y="3869217"/>
            <a:ext cx="16505434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dirty="0"/>
              <a:t>Anti-immigration rhetoric, uncertainty and policy change play to an ‘unwelcoming’ narrative. </a:t>
            </a:r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dirty="0"/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dirty="0"/>
              <a:t>We need to change perceptions with prospective international students around how welcoming they perceive the UK to be as a study destination.</a:t>
            </a:r>
            <a:endParaRPr lang="en-US" dirty="0"/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lang="en-GB" dirty="0"/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lang="en-US" dirty="0"/>
              <a:t>We are perceived to be the least welcoming of the top 5 study destinations, having been top during Covid.</a:t>
            </a:r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dirty="0"/>
          </a:p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dirty="0"/>
          </a:p>
        </p:txBody>
      </p:sp>
      <p:pic>
        <p:nvPicPr>
          <p:cNvPr id="185" name="Screenshot 2023-09-11 at 20.43.58.png" descr="Screenshot 2023-09-11 at 20.43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2" y="8248647"/>
            <a:ext cx="12672827" cy="50495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C21E881-1EEC-E9D0-E76D-C2512FA8C58B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609D2-03B6-1C83-D98B-7361701E4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400" y="7472723"/>
            <a:ext cx="10356348" cy="58254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88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89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bject 11"/>
          <p:cNvSpPr txBox="1"/>
          <p:nvPr/>
        </p:nvSpPr>
        <p:spPr>
          <a:xfrm>
            <a:off x="4639811" y="2540218"/>
            <a:ext cx="732054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dirty="0"/>
              <a:t>Our challenge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95" name="object 9"/>
          <p:cNvSpPr txBox="1"/>
          <p:nvPr/>
        </p:nvSpPr>
        <p:spPr>
          <a:xfrm>
            <a:off x="4652511" y="4999888"/>
            <a:ext cx="9457507" cy="6401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l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The best way to maintain and enhance reputation, is to tell a story true to your mission and purpose…</a:t>
            </a:r>
          </a:p>
          <a:p>
            <a:pPr marR="5080" indent="12700" algn="l" defTabSz="914400">
              <a:defRPr sz="3000" spc="-165"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</a:t>
            </a:r>
            <a:r>
              <a:rPr lang="en-US" sz="3200" dirty="0"/>
              <a:t> </a:t>
            </a:r>
            <a:r>
              <a:rPr sz="3200" dirty="0"/>
              <a:t>To bring people from different backgrounds, race and religion; values, beliefs and nationalities; together in environments where they are empowered to share views freely in open, respectful debate…</a:t>
            </a:r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</a:t>
            </a:r>
            <a:r>
              <a:rPr lang="en-US" sz="3200" dirty="0"/>
              <a:t> </a:t>
            </a:r>
            <a:r>
              <a:rPr sz="3200" dirty="0"/>
              <a:t>That’s how we grow knowledge, broaden understanding in the world, and transform lives.</a:t>
            </a:r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endParaRPr sz="3200" dirty="0"/>
          </a:p>
          <a:p>
            <a:pPr algn="l" defTabSz="457200">
              <a:defRPr sz="3000">
                <a:latin typeface="Gotham Book"/>
                <a:ea typeface="Gotham Book"/>
                <a:cs typeface="Gotham Book"/>
                <a:sym typeface="Gotham Book"/>
              </a:defRPr>
            </a:pPr>
            <a:r>
              <a:rPr sz="3200" dirty="0"/>
              <a:t>•</a:t>
            </a:r>
            <a:r>
              <a:rPr lang="en-US" sz="3200" dirty="0"/>
              <a:t> </a:t>
            </a:r>
            <a:r>
              <a:rPr sz="3200" dirty="0"/>
              <a:t>How do we tell a story - one that inspires and wins hearts – that is true to this?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7F0B3BD7-81BA-283D-4E87-9529C8C94559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98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99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object 11"/>
          <p:cNvSpPr txBox="1"/>
          <p:nvPr/>
        </p:nvSpPr>
        <p:spPr>
          <a:xfrm>
            <a:off x="4639811" y="2540218"/>
            <a:ext cx="591349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n-US" dirty="0"/>
              <a:t>My i</a:t>
            </a:r>
            <a:r>
              <a:rPr dirty="0"/>
              <a:t>nspiration</a:t>
            </a:r>
            <a:r>
              <a:rPr lang="en-US" dirty="0"/>
              <a:t>!</a:t>
            </a:r>
            <a:r>
              <a:rPr dirty="0"/>
              <a:t> </a:t>
            </a:r>
          </a:p>
        </p:txBody>
      </p:sp>
      <p:sp>
        <p:nvSpPr>
          <p:cNvPr id="204" name="object 7"/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  <p:pic>
        <p:nvPicPr>
          <p:cNvPr id="205" name="Screenshot 2023-09-05 at 12.14.47.png" descr="Screenshot 2023-09-05 at 12.14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86" y="4899091"/>
            <a:ext cx="16910085" cy="6107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224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225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object 11"/>
          <p:cNvSpPr txBox="1"/>
          <p:nvPr/>
        </p:nvSpPr>
        <p:spPr>
          <a:xfrm>
            <a:off x="4639811" y="2540218"/>
            <a:ext cx="697732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t>Introducing our storytellers</a:t>
            </a:r>
          </a:p>
        </p:txBody>
      </p:sp>
      <p:pic>
        <p:nvPicPr>
          <p:cNvPr id="230" name="object 17" descr="object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911" y="5011186"/>
            <a:ext cx="3451557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ject 20" descr="object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911" y="8836449"/>
            <a:ext cx="3451557" cy="366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bject 23" descr="object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082" y="5011186"/>
            <a:ext cx="3451570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ject 26" descr="object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082" y="8836449"/>
            <a:ext cx="3451565" cy="366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bject 29" descr="object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8251" y="5011186"/>
            <a:ext cx="3451571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object 32" descr="object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8251" y="8836449"/>
            <a:ext cx="3451571" cy="366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object 35" descr="object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33419" y="5011186"/>
            <a:ext cx="3451570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object 38" descr="object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33419" y="8836449"/>
            <a:ext cx="3451570" cy="366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object 41" descr="object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18603" y="5011186"/>
            <a:ext cx="3451557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object 44" descr="object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18603" y="8836459"/>
            <a:ext cx="3451557" cy="3669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77552" y="11979171"/>
            <a:ext cx="1319169" cy="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45476" y="8076721"/>
            <a:ext cx="869296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62936" y="12002146"/>
            <a:ext cx="1231493" cy="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2211" y="7990749"/>
            <a:ext cx="587912" cy="56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70915" y="8166084"/>
            <a:ext cx="1535644" cy="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52810" y="7847185"/>
            <a:ext cx="1130829" cy="71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153837" y="11995133"/>
            <a:ext cx="1464757" cy="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82036" y="8166084"/>
            <a:ext cx="1298551" cy="38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02866" y="11966441"/>
            <a:ext cx="1319170" cy="409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06667" y="11911145"/>
            <a:ext cx="914601" cy="46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E13863E1-23E9-61B9-C945-E01A418ADFC8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316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317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bject 11"/>
          <p:cNvSpPr txBox="1"/>
          <p:nvPr/>
        </p:nvSpPr>
        <p:spPr>
          <a:xfrm>
            <a:off x="4639811" y="2540218"/>
            <a:ext cx="686334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dirty="0"/>
              <a:t>Campaign </a:t>
            </a:r>
            <a:r>
              <a:rPr lang="en-US" dirty="0"/>
              <a:t>timeline / get involved</a:t>
            </a:r>
            <a:endParaRPr dirty="0"/>
          </a:p>
        </p:txBody>
      </p:sp>
      <p:graphicFrame>
        <p:nvGraphicFramePr>
          <p:cNvPr id="322" name="Table"/>
          <p:cNvGraphicFramePr/>
          <p:nvPr>
            <p:extLst>
              <p:ext uri="{D42A27DB-BD31-4B8C-83A1-F6EECF244321}">
                <p14:modId xmlns:p14="http://schemas.microsoft.com/office/powerpoint/2010/main" val="3027888938"/>
              </p:ext>
            </p:extLst>
          </p:nvPr>
        </p:nvGraphicFramePr>
        <p:xfrm>
          <a:off x="4816801" y="3984078"/>
          <a:ext cx="18475845" cy="838504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369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5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5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5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95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31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W/c 25th Sept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W/c 2nd Oct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W/c 16th Oct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W/c 30th Oct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W/c 13th Nov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18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dirty="0">
                          <a:solidFill>
                            <a:srgbClr val="FFFFFF"/>
                          </a:solidFill>
                        </a:rPr>
                        <a:t>Campaign launch / launch webinar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Student stories 1-3 launch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Student stories 4-6 launch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Student stories 7-10 launch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200" dirty="0">
                          <a:solidFill>
                            <a:srgbClr val="FFFFFF"/>
                          </a:solidFill>
                        </a:rPr>
                        <a:t>International students’ day moment (17</a:t>
                      </a:r>
                      <a:r>
                        <a:rPr lang="en-GB" sz="3200" baseline="30000" dirty="0">
                          <a:solidFill>
                            <a:srgbClr val="FFFFFF"/>
                          </a:solidFill>
                        </a:rPr>
                        <a:t>th</a:t>
                      </a:r>
                      <a:r>
                        <a:rPr lang="en-GB" sz="3200" dirty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32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182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200" dirty="0">
                          <a:solidFill>
                            <a:srgbClr val="FFFFFF"/>
                          </a:solidFill>
                        </a:rPr>
                        <a:t>Welcome Week push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dirty="0" err="1">
                          <a:solidFill>
                            <a:srgbClr val="FFFFFF"/>
                          </a:solidFill>
                        </a:rPr>
                        <a:t>UUKi</a:t>
                      </a:r>
                      <a:r>
                        <a:rPr sz="3200" dirty="0">
                          <a:solidFill>
                            <a:srgbClr val="FFFFFF"/>
                          </a:solidFill>
                        </a:rPr>
                        <a:t> Conference</a:t>
                      </a:r>
                      <a:r>
                        <a:rPr lang="en-US" sz="3200" dirty="0">
                          <a:solidFill>
                            <a:srgbClr val="FFFFFF"/>
                          </a:solidFill>
                        </a:rPr>
                        <a:t>:</a:t>
                      </a:r>
                      <a:r>
                        <a:rPr sz="3200" dirty="0">
                          <a:solidFill>
                            <a:srgbClr val="FFFFFF"/>
                          </a:solidFill>
                        </a:rPr>
                        <a:t> campaign session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32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182">
                <a:tc gridSpan="5"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</a:rPr>
                        <a:t>Toolkit circulation, and </a:t>
                      </a:r>
                      <a:r>
                        <a:rPr sz="3200" dirty="0">
                          <a:solidFill>
                            <a:srgbClr val="FFFFFF"/>
                          </a:solidFill>
                        </a:rPr>
                        <a:t>pulse</a:t>
                      </a:r>
                      <a:r>
                        <a:rPr lang="en-US" sz="3200" dirty="0">
                          <a:solidFill>
                            <a:srgbClr val="FFFFFF"/>
                          </a:solidFill>
                        </a:rPr>
                        <a:t>/polls/impact</a:t>
                      </a:r>
                      <a:r>
                        <a:rPr sz="3200" dirty="0">
                          <a:solidFill>
                            <a:srgbClr val="FFFFFF"/>
                          </a:solidFill>
                        </a:rPr>
                        <a:t> surveys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18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3200" dirty="0">
                          <a:solidFill>
                            <a:srgbClr val="FFFFFF"/>
                          </a:solidFill>
                        </a:rPr>
                        <a:t>Content partner amplification, paid social media campaign and PR activity</a:t>
                      </a:r>
                    </a:p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32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541215295"/>
                  </a:ext>
                </a:extLst>
              </a:tr>
            </a:tbl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B5BF2A9A-0D52-C8FF-4CAC-350D1714C418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88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89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bject 11"/>
          <p:cNvSpPr txBox="1"/>
          <p:nvPr/>
        </p:nvSpPr>
        <p:spPr>
          <a:xfrm>
            <a:off x="4639811" y="2540218"/>
            <a:ext cx="591349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n-US" dirty="0"/>
              <a:t>Impact to date </a:t>
            </a:r>
            <a:endParaRPr dirty="0"/>
          </a:p>
        </p:txBody>
      </p:sp>
      <p:sp>
        <p:nvSpPr>
          <p:cNvPr id="195" name="object 9"/>
          <p:cNvSpPr txBox="1"/>
          <p:nvPr/>
        </p:nvSpPr>
        <p:spPr>
          <a:xfrm>
            <a:off x="4717794" y="4358906"/>
            <a:ext cx="6327236" cy="6771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More than 80 universities have joined the campaign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30m+ reach across social media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250,000+ consistently watching more than 50% of the campaign video content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12% uplift in positive UK media sentiment around international students since start of the campaign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38% uplift in perceptions of welcome to date.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61F76CF0-D17B-A3D5-734D-E13CFF113DCF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1BE09-4297-2E2B-0BF7-9EC268A06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0642" y="4381500"/>
            <a:ext cx="56769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A0B62-5073-239D-C6E2-FBC40319A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3377" y="9792437"/>
            <a:ext cx="5664165" cy="3689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0E735-0F8A-190C-3E7C-00B15D093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8078" y="7385851"/>
            <a:ext cx="5791200" cy="60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9A3933-9E0C-FB96-C338-540BA623B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8878" y="548624"/>
            <a:ext cx="5791200" cy="3374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F30929-C095-5956-7758-DED869F52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3681" y="2823042"/>
            <a:ext cx="5795597" cy="42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81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-"/>
          <p:cNvSpPr txBox="1"/>
          <p:nvPr/>
        </p:nvSpPr>
        <p:spPr>
          <a:xfrm>
            <a:off x="1332551" y="-1682088"/>
            <a:ext cx="18968107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500"/>
              </a:spcBef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-</a:t>
            </a:r>
          </a:p>
        </p:txBody>
      </p:sp>
      <p:sp>
        <p:nvSpPr>
          <p:cNvPr id="188" name="Text"/>
          <p:cNvSpPr txBox="1"/>
          <p:nvPr/>
        </p:nvSpPr>
        <p:spPr>
          <a:xfrm>
            <a:off x="1703063" y="-1882815"/>
            <a:ext cx="835569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2500"/>
              </a:spcBef>
              <a:buSzPct val="123000"/>
              <a:buChar char="-"/>
              <a:defRPr sz="3000">
                <a:latin typeface="Gotham Light"/>
                <a:ea typeface="Gotham Light"/>
                <a:cs typeface="Gotham Light"/>
                <a:sym typeface="Gotham Light"/>
              </a:defRPr>
            </a:pPr>
            <a:endParaRPr/>
          </a:p>
        </p:txBody>
      </p:sp>
      <p:sp>
        <p:nvSpPr>
          <p:cNvPr id="189" name="object 5"/>
          <p:cNvSpPr/>
          <p:nvPr/>
        </p:nvSpPr>
        <p:spPr>
          <a:xfrm flipH="1">
            <a:off x="4103539" y="481659"/>
            <a:ext cx="1" cy="12054774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0" name="object 6"/>
          <p:cNvSpPr/>
          <p:nvPr/>
        </p:nvSpPr>
        <p:spPr>
          <a:xfrm>
            <a:off x="4699486" y="4141234"/>
            <a:ext cx="18738969" cy="1"/>
          </a:xfrm>
          <a:prstGeom prst="line">
            <a:avLst/>
          </a:prstGeom>
          <a:ln w="1047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311" y="1205925"/>
            <a:ext cx="1882198" cy="183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bject 11"/>
          <p:cNvSpPr txBox="1"/>
          <p:nvPr/>
        </p:nvSpPr>
        <p:spPr>
          <a:xfrm>
            <a:off x="4639811" y="2540218"/>
            <a:ext cx="591349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>
            <a:lvl1pPr indent="12700" algn="l" defTabSz="914400">
              <a:defRPr sz="3900" spc="-2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n-US" dirty="0"/>
              <a:t>What’s next...</a:t>
            </a:r>
          </a:p>
        </p:txBody>
      </p:sp>
      <p:sp>
        <p:nvSpPr>
          <p:cNvPr id="195" name="object 9"/>
          <p:cNvSpPr txBox="1"/>
          <p:nvPr/>
        </p:nvSpPr>
        <p:spPr>
          <a:xfrm>
            <a:off x="4697742" y="4378958"/>
            <a:ext cx="6347288" cy="775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Phase two ideas: </a:t>
            </a:r>
            <a:endParaRPr lang="en-US" sz="1100" spc="-66" dirty="0"/>
          </a:p>
          <a:p>
            <a:pPr marL="342900" lvl="1" algn="l">
              <a:buFont typeface="Arial" panose="020B0604020202020204" pitchFamily="34" charset="0"/>
              <a:buChar char="•"/>
            </a:pPr>
            <a:r>
              <a:rPr lang="en-US" sz="3200" dirty="0"/>
              <a:t>Wider range of international student voices (TNE, pathway, online, etc.) </a:t>
            </a:r>
          </a:p>
          <a:p>
            <a:pPr marL="342900" lvl="1" algn="l">
              <a:buFont typeface="Arial" panose="020B0604020202020204" pitchFamily="34" charset="0"/>
              <a:buChar char="•"/>
            </a:pPr>
            <a:r>
              <a:rPr lang="en-US" sz="3200" dirty="0"/>
              <a:t>More international graduate voices</a:t>
            </a:r>
          </a:p>
          <a:p>
            <a:pPr marL="342900" lvl="1" algn="l">
              <a:buFont typeface="Arial" panose="020B0604020202020204" pitchFamily="34" charset="0"/>
              <a:buChar char="•"/>
            </a:pPr>
            <a:r>
              <a:rPr lang="en-US" sz="3200" dirty="0"/>
              <a:t>Spring 2024 launch</a:t>
            </a:r>
          </a:p>
          <a:p>
            <a:pPr marL="342900" lvl="1" algn="l">
              <a:buFont typeface="Arial" panose="020B0604020202020204" pitchFamily="34" charset="0"/>
              <a:buChar char="•"/>
            </a:pPr>
            <a:r>
              <a:rPr lang="en-US" sz="3200" dirty="0"/>
              <a:t>Co-funding model: looking for universities interested in working with us and Waterfall to produce lead/hero content.</a:t>
            </a:r>
          </a:p>
          <a:p>
            <a:pPr marL="342900" lvl="1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lvl="1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lvl="1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lvl="1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61F76CF0-D17B-A3D5-734D-E13CFF113DCF}"/>
              </a:ext>
            </a:extLst>
          </p:cNvPr>
          <p:cNvSpPr txBox="1"/>
          <p:nvPr/>
        </p:nvSpPr>
        <p:spPr>
          <a:xfrm>
            <a:off x="886069" y="481734"/>
            <a:ext cx="2554198" cy="997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UMF: </a:t>
            </a:r>
          </a:p>
          <a:p>
            <a:pPr indent="12700" algn="l" defTabSz="914400">
              <a:spcBef>
                <a:spcPts val="100"/>
              </a:spcBef>
              <a:defRPr sz="1400" spc="-57"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lang="en-US" sz="3200" dirty="0"/>
              <a:t>Nov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A9855-C5E6-AB46-324C-C2A3518D9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5550" y="4412215"/>
            <a:ext cx="6122905" cy="5926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6CBD0-2EB5-28F4-A33E-DA37B113A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4845" y="4412215"/>
            <a:ext cx="5894063" cy="5926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EF1D8-ABDC-7311-8351-87567FEAB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0555" y="10527985"/>
            <a:ext cx="6960637" cy="27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9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650</Words>
  <Application>Microsoft Office PowerPoint</Application>
  <PresentationFormat>Custom</PresentationFormat>
  <Paragraphs>126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Gotham Bold</vt:lpstr>
      <vt:lpstr>Gotham Book</vt:lpstr>
      <vt:lpstr>Gotham Light</vt:lpstr>
      <vt:lpstr>Gotham Medium</vt:lpstr>
      <vt:lpstr>Helvetica Neue</vt:lpstr>
      <vt:lpstr>Helvetica Neue Medium</vt:lpstr>
      <vt:lpstr>Segoe UI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Howells</dc:creator>
  <cp:lastModifiedBy>Andrew Howells</cp:lastModifiedBy>
  <cp:revision>51</cp:revision>
  <dcterms:modified xsi:type="dcterms:W3CDTF">2023-11-14T21:25:10Z</dcterms:modified>
</cp:coreProperties>
</file>